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8" r:id="rId3"/>
    <p:sldId id="257" r:id="rId4"/>
    <p:sldId id="278" r:id="rId5"/>
    <p:sldId id="273" r:id="rId6"/>
    <p:sldId id="275" r:id="rId7"/>
    <p:sldId id="2099" r:id="rId8"/>
    <p:sldId id="2100" r:id="rId9"/>
    <p:sldId id="2110" r:id="rId10"/>
    <p:sldId id="2144" r:id="rId11"/>
    <p:sldId id="2103" r:id="rId12"/>
    <p:sldId id="2104" r:id="rId13"/>
    <p:sldId id="2106" r:id="rId14"/>
    <p:sldId id="274" r:id="rId15"/>
    <p:sldId id="276" r:id="rId16"/>
    <p:sldId id="277" r:id="rId17"/>
    <p:sldId id="26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7FF"/>
    <a:srgbClr val="FAE2FF"/>
    <a:srgbClr val="B9F3FF"/>
    <a:srgbClr val="26FF23"/>
    <a:srgbClr val="AE9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EE8B-117E-4DCB-8D4B-F7AA00AD6D3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6997-5D43-46AE-8E56-D5FE2980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5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5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4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BD471-B5D7-408A-99D5-13B95BAEB8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83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5942B8-7402-42B9-8B6B-432B3802D2D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0800" cy="16002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 and 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96095"/>
            <a:ext cx="8229600" cy="1470025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Maths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2564904"/>
            <a:ext cx="1706116" cy="1421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9C09D-B2E6-427A-A23F-1EBFE1FB50D2}"/>
              </a:ext>
            </a:extLst>
          </p:cNvPr>
          <p:cNvSpPr txBox="1"/>
          <p:nvPr/>
        </p:nvSpPr>
        <p:spPr>
          <a:xfrm>
            <a:off x="586758" y="3717032"/>
            <a:ext cx="2689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Teachers:</a:t>
            </a:r>
          </a:p>
          <a:p>
            <a:r>
              <a:rPr lang="en-GB" sz="2800" u="sng" dirty="0">
                <a:solidFill>
                  <a:srgbClr val="FF0000"/>
                </a:solidFill>
              </a:rPr>
              <a:t>Year 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Rebecca Steel</a:t>
            </a:r>
          </a:p>
          <a:p>
            <a:r>
              <a:rPr lang="en-GB" sz="2800" dirty="0">
                <a:solidFill>
                  <a:srgbClr val="FF0000"/>
                </a:solidFill>
              </a:rPr>
              <a:t>Fiona McDonald</a:t>
            </a:r>
          </a:p>
          <a:p>
            <a:r>
              <a:rPr lang="en-GB" sz="2800" dirty="0">
                <a:solidFill>
                  <a:srgbClr val="FF0000"/>
                </a:solidFill>
              </a:rPr>
              <a:t>Oliver </a:t>
            </a:r>
            <a:r>
              <a:rPr lang="en-GB" sz="2800" dirty="0" err="1">
                <a:solidFill>
                  <a:srgbClr val="FF0000"/>
                </a:solidFill>
              </a:rPr>
              <a:t>Finegold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A0C2E-620E-49FA-B406-73C01055E03F}"/>
              </a:ext>
            </a:extLst>
          </p:cNvPr>
          <p:cNvSpPr txBox="1"/>
          <p:nvPr/>
        </p:nvSpPr>
        <p:spPr>
          <a:xfrm>
            <a:off x="5373066" y="3717032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Teachers:</a:t>
            </a:r>
          </a:p>
          <a:p>
            <a:r>
              <a:rPr lang="en-GB" sz="2800" u="sng" dirty="0">
                <a:solidFill>
                  <a:srgbClr val="FF0000"/>
                </a:solidFill>
              </a:rPr>
              <a:t>Year 6</a:t>
            </a:r>
          </a:p>
          <a:p>
            <a:r>
              <a:rPr lang="en-GB" sz="2800" dirty="0">
                <a:solidFill>
                  <a:srgbClr val="FF0000"/>
                </a:solidFill>
              </a:rPr>
              <a:t>Mandy Starnes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Laura McPherson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Samantha </a:t>
            </a:r>
            <a:r>
              <a:rPr lang="en-GB" sz="2800" dirty="0" err="1">
                <a:solidFill>
                  <a:srgbClr val="FF0000"/>
                </a:solidFill>
              </a:rPr>
              <a:t>Beeton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38C4-EEAB-2FED-BCF1-DB75A1A5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100" dirty="0"/>
              <a:t>Describe the additive relationship between 60m and 6m.</a:t>
            </a:r>
            <a:br>
              <a:rPr lang="en-GB" sz="2100" dirty="0"/>
            </a:br>
            <a:endParaRPr lang="en-GB" sz="2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A7F90-D8BA-78CE-4E36-AF1F616877AE}"/>
              </a:ext>
            </a:extLst>
          </p:cNvPr>
          <p:cNvSpPr/>
          <p:nvPr/>
        </p:nvSpPr>
        <p:spPr>
          <a:xfrm>
            <a:off x="1330570" y="1916833"/>
            <a:ext cx="6096000" cy="112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D1064-FE06-60CA-529A-485F274F71BE}"/>
              </a:ext>
            </a:extLst>
          </p:cNvPr>
          <p:cNvSpPr/>
          <p:nvPr/>
        </p:nvSpPr>
        <p:spPr>
          <a:xfrm>
            <a:off x="1330570" y="2595130"/>
            <a:ext cx="594347" cy="112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9F4C2-F45E-E3B2-8C51-83DCA22B5857}"/>
              </a:ext>
            </a:extLst>
          </p:cNvPr>
          <p:cNvSpPr txBox="1"/>
          <p:nvPr/>
        </p:nvSpPr>
        <p:spPr>
          <a:xfrm>
            <a:off x="4152142" y="2135333"/>
            <a:ext cx="83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60m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8D33F-8C86-6D97-25E6-09F65069B4E2}"/>
              </a:ext>
            </a:extLst>
          </p:cNvPr>
          <p:cNvSpPr txBox="1"/>
          <p:nvPr/>
        </p:nvSpPr>
        <p:spPr>
          <a:xfrm>
            <a:off x="1330570" y="2855173"/>
            <a:ext cx="731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6m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594D7A-7C63-0E81-A723-925D8570551B}"/>
              </a:ext>
            </a:extLst>
          </p:cNvPr>
          <p:cNvCxnSpPr/>
          <p:nvPr/>
        </p:nvCxnSpPr>
        <p:spPr>
          <a:xfrm>
            <a:off x="1330570" y="2158712"/>
            <a:ext cx="609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AAF1AA-E724-F522-C563-1D957C4660FC}"/>
              </a:ext>
            </a:extLst>
          </p:cNvPr>
          <p:cNvCxnSpPr/>
          <p:nvPr/>
        </p:nvCxnSpPr>
        <p:spPr>
          <a:xfrm>
            <a:off x="1330570" y="2825232"/>
            <a:ext cx="5943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6726F7E-A636-7E1D-1192-CB2D8AEA1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7"/>
          <a:stretch/>
        </p:blipFill>
        <p:spPr>
          <a:xfrm>
            <a:off x="244377" y="5155859"/>
            <a:ext cx="466343" cy="61725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E228EF0-9325-573B-27B8-1BA0457CE1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1" r="60465" b="-8702"/>
          <a:stretch/>
        </p:blipFill>
        <p:spPr>
          <a:xfrm>
            <a:off x="8297495" y="5063668"/>
            <a:ext cx="586273" cy="70944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D842B75-FCF6-3353-8297-430A395B8D52}"/>
              </a:ext>
            </a:extLst>
          </p:cNvPr>
          <p:cNvSpPr/>
          <p:nvPr/>
        </p:nvSpPr>
        <p:spPr>
          <a:xfrm>
            <a:off x="481326" y="3891809"/>
            <a:ext cx="2381908" cy="854240"/>
          </a:xfrm>
          <a:prstGeom prst="wedgeRoundRectCallout">
            <a:avLst>
              <a:gd name="adj1" fmla="val -40298"/>
              <a:gd name="adj2" fmla="val 10435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60m is 10 times 6m.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49FAC37-D8B6-C323-E2C1-1DE3CC362E3C}"/>
              </a:ext>
            </a:extLst>
          </p:cNvPr>
          <p:cNvSpPr/>
          <p:nvPr/>
        </p:nvSpPr>
        <p:spPr>
          <a:xfrm>
            <a:off x="6371153" y="3891810"/>
            <a:ext cx="2381908" cy="854239"/>
          </a:xfrm>
          <a:prstGeom prst="wedgeRoundRectCallout">
            <a:avLst>
              <a:gd name="adj1" fmla="val 32994"/>
              <a:gd name="adj2" fmla="val 9773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6m, 10 times, is 60m.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D0920-5833-C0CF-5945-0B1C566A4DF7}"/>
              </a:ext>
            </a:extLst>
          </p:cNvPr>
          <p:cNvSpPr txBox="1"/>
          <p:nvPr/>
        </p:nvSpPr>
        <p:spPr>
          <a:xfrm>
            <a:off x="2287490" y="3198127"/>
            <a:ext cx="4603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6m × 10 = 60m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9A81F5D-5FB6-7DE1-5150-93D66C70DD3E}"/>
              </a:ext>
            </a:extLst>
          </p:cNvPr>
          <p:cNvSpPr/>
          <p:nvPr/>
        </p:nvSpPr>
        <p:spPr>
          <a:xfrm>
            <a:off x="2948151" y="3724029"/>
            <a:ext cx="3356265" cy="1022019"/>
          </a:xfrm>
          <a:prstGeom prst="wedgeRoundRectCallout">
            <a:avLst>
              <a:gd name="adj1" fmla="val -12706"/>
              <a:gd name="adj2" fmla="val 10171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dirty="0">
              <a:solidFill>
                <a:srgbClr val="5F5F5F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GB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60m is 54m longer than 6m. </a:t>
            </a:r>
          </a:p>
          <a:p>
            <a:pPr algn="ctr" defTabSz="685800">
              <a:defRPr/>
            </a:pPr>
            <a:r>
              <a:rPr lang="en-GB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6m is 54m shorter than 60m.</a:t>
            </a:r>
          </a:p>
          <a:p>
            <a:pPr algn="ctr" defTabSz="685800">
              <a:defRPr/>
            </a:pPr>
            <a:endParaRPr lang="en-GB" dirty="0">
              <a:solidFill>
                <a:srgbClr val="5F5F5F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112DDE52-4BF0-511C-0551-DEABF38BBE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5"/>
          <a:stretch/>
        </p:blipFill>
        <p:spPr>
          <a:xfrm>
            <a:off x="4257751" y="5155859"/>
            <a:ext cx="492712" cy="6172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D69A02-E9E0-7F48-D4F6-60FB35EB12B9}"/>
              </a:ext>
            </a:extLst>
          </p:cNvPr>
          <p:cNvSpPr txBox="1">
            <a:spLocks/>
          </p:cNvSpPr>
          <p:nvPr/>
        </p:nvSpPr>
        <p:spPr>
          <a:xfrm>
            <a:off x="450776" y="1180245"/>
            <a:ext cx="8229600" cy="7365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100" b="0" dirty="0"/>
              <a:t>Describe a multiplicative relationship between 60m and 6m. </a:t>
            </a:r>
            <a:br>
              <a:rPr lang="en-GB" sz="2100" b="0" dirty="0"/>
            </a:br>
            <a:br>
              <a:rPr lang="en-GB" sz="2100" dirty="0"/>
            </a:br>
            <a:endParaRPr lang="en-GB" sz="21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3851C-838D-3937-D8C6-880B18BF60B4}"/>
              </a:ext>
            </a:extLst>
          </p:cNvPr>
          <p:cNvSpPr txBox="1"/>
          <p:nvPr/>
        </p:nvSpPr>
        <p:spPr>
          <a:xfrm>
            <a:off x="2324697" y="2684299"/>
            <a:ext cx="4603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60m – 6m = 54m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F6AF3-7426-C88A-1DD0-7AF959DF526D}"/>
              </a:ext>
            </a:extLst>
          </p:cNvPr>
          <p:cNvSpPr txBox="1"/>
          <p:nvPr/>
        </p:nvSpPr>
        <p:spPr>
          <a:xfrm>
            <a:off x="710719" y="5539255"/>
            <a:ext cx="577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C2586-8D4E-2CAD-BDB9-420640AE5A95}"/>
              </a:ext>
            </a:extLst>
          </p:cNvPr>
          <p:cNvSpPr txBox="1"/>
          <p:nvPr/>
        </p:nvSpPr>
        <p:spPr>
          <a:xfrm>
            <a:off x="4626283" y="5523720"/>
            <a:ext cx="577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Fin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D04572-1A4E-CDDC-0D45-25466A3DE44B}"/>
              </a:ext>
            </a:extLst>
          </p:cNvPr>
          <p:cNvSpPr txBox="1"/>
          <p:nvPr/>
        </p:nvSpPr>
        <p:spPr>
          <a:xfrm>
            <a:off x="8008533" y="5496109"/>
            <a:ext cx="577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425425-9779-0EDF-EB73-6EBA5B2BFA5A}"/>
              </a:ext>
            </a:extLst>
          </p:cNvPr>
          <p:cNvSpPr txBox="1"/>
          <p:nvPr/>
        </p:nvSpPr>
        <p:spPr>
          <a:xfrm>
            <a:off x="2324697" y="2979039"/>
            <a:ext cx="4603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6m + 54m = 60m</a:t>
            </a:r>
          </a:p>
        </p:txBody>
      </p:sp>
    </p:spTree>
    <p:extLst>
      <p:ext uri="{BB962C8B-B14F-4D97-AF65-F5344CB8AC3E}">
        <p14:creationId xmlns:p14="http://schemas.microsoft.com/office/powerpoint/2010/main" val="3964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/>
      <p:bldP spid="16" grpId="0" animBg="1"/>
      <p:bldP spid="16" grpId="1" animBg="1"/>
      <p:bldP spid="4" grpId="0"/>
      <p:bldP spid="6" grpId="0"/>
      <p:bldP spid="6" grpId="1"/>
      <p:bldP spid="9" grpId="0"/>
      <p:bldP spid="11" grpId="0"/>
      <p:bldP spid="11" grpId="1"/>
      <p:bldP spid="20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B9D8F-9D06-1953-E35D-1674C520D8EC}"/>
              </a:ext>
            </a:extLst>
          </p:cNvPr>
          <p:cNvSpPr txBox="1"/>
          <p:nvPr/>
        </p:nvSpPr>
        <p:spPr>
          <a:xfrm>
            <a:off x="1330570" y="3626765"/>
            <a:ext cx="23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Length in m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92749CA-1DE0-6A39-8471-EA463659EF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65562" y="3306494"/>
          <a:ext cx="2026534" cy="1058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3267">
                  <a:extLst>
                    <a:ext uri="{9D8B030D-6E8A-4147-A177-3AD203B41FA5}">
                      <a16:colId xmlns:a16="http://schemas.microsoft.com/office/drawing/2014/main" val="1246454300"/>
                    </a:ext>
                  </a:extLst>
                </a:gridCol>
                <a:gridCol w="1013267">
                  <a:extLst>
                    <a:ext uri="{9D8B030D-6E8A-4147-A177-3AD203B41FA5}">
                      <a16:colId xmlns:a16="http://schemas.microsoft.com/office/drawing/2014/main" val="375656692"/>
                    </a:ext>
                  </a:extLst>
                </a:gridCol>
              </a:tblGrid>
              <a:tr h="1042803"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0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/>
                      <a:endParaRPr lang="en-GB" sz="1700" b="0" dirty="0">
                        <a:latin typeface="Century Gothic" panose="020B0502020202020204" pitchFamily="34" charset="0"/>
                      </a:endParaRPr>
                    </a:p>
                  </a:txBody>
                  <a:tcPr marL="82683" marR="82683" marT="41342" marB="413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  <a:p>
                      <a:endParaRPr lang="en-GB" sz="1700" b="0" dirty="0">
                        <a:latin typeface="Century Gothic" panose="020B0502020202020204" pitchFamily="34" charset="0"/>
                      </a:endParaRPr>
                    </a:p>
                  </a:txBody>
                  <a:tcPr marL="82683" marR="82683" marT="41342" marB="413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9986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6D8642-5E04-BDBB-3A9A-6750B4211309}"/>
              </a:ext>
            </a:extLst>
          </p:cNvPr>
          <p:cNvSpPr txBox="1"/>
          <p:nvPr/>
        </p:nvSpPr>
        <p:spPr>
          <a:xfrm>
            <a:off x="4897491" y="3306493"/>
            <a:ext cx="3994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60m ÷ 10 = 6m</a:t>
            </a: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CE7862B7-9439-083B-4D2E-F7EEBF8F555A}"/>
              </a:ext>
            </a:extLst>
          </p:cNvPr>
          <p:cNvSpPr/>
          <p:nvPr/>
        </p:nvSpPr>
        <p:spPr>
          <a:xfrm flipH="1">
            <a:off x="3717655" y="3000062"/>
            <a:ext cx="1042415" cy="250292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585858"/>
                </a:solidFill>
                <a:latin typeface="Century Gothic" panose="020B0502020202020204" pitchFamily="34" charset="0"/>
              </a:rPr>
              <a:t>÷ 10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18BA39-243B-8DB7-DAA2-80B6EC0519AD}"/>
              </a:ext>
            </a:extLst>
          </p:cNvPr>
          <p:cNvGrpSpPr/>
          <p:nvPr/>
        </p:nvGrpSpPr>
        <p:grpSpPr>
          <a:xfrm>
            <a:off x="3777670" y="4431145"/>
            <a:ext cx="1042416" cy="300082"/>
            <a:chOff x="4706112" y="6282099"/>
            <a:chExt cx="1389888" cy="400110"/>
          </a:xfrm>
        </p:grpSpPr>
        <p:sp>
          <p:nvSpPr>
            <p:cNvPr id="9" name="Arrow: Curved Up 8">
              <a:extLst>
                <a:ext uri="{FF2B5EF4-FFF2-40B4-BE49-F238E27FC236}">
                  <a16:creationId xmlns:a16="http://schemas.microsoft.com/office/drawing/2014/main" id="{2E1AF943-08C5-92AB-7303-DF5347F2DBB1}"/>
                </a:ext>
              </a:extLst>
            </p:cNvPr>
            <p:cNvSpPr/>
            <p:nvPr/>
          </p:nvSpPr>
          <p:spPr>
            <a:xfrm>
              <a:off x="4706112" y="6342931"/>
              <a:ext cx="1389888" cy="333723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585858"/>
                </a:solidFill>
                <a:latin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4A30EC-01AF-F531-CAA7-86E2A8AF5FA7}"/>
                </a:ext>
              </a:extLst>
            </p:cNvPr>
            <p:cNvSpPr txBox="1"/>
            <p:nvPr/>
          </p:nvSpPr>
          <p:spPr>
            <a:xfrm>
              <a:off x="4841259" y="6282099"/>
              <a:ext cx="11195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GB" sz="1350" dirty="0">
                  <a:solidFill>
                    <a:srgbClr val="585858"/>
                  </a:solidFill>
                  <a:latin typeface="Century Gothic" panose="020B0502020202020204" pitchFamily="34" charset="0"/>
                </a:rPr>
                <a:t>× 10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0727C8-FA0B-396D-0A28-A9E258D9D693}"/>
              </a:ext>
            </a:extLst>
          </p:cNvPr>
          <p:cNvSpPr txBox="1"/>
          <p:nvPr/>
        </p:nvSpPr>
        <p:spPr>
          <a:xfrm>
            <a:off x="4897491" y="3827895"/>
            <a:ext cx="4246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6m × 10 = 60m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0278E-A842-3D7C-08DC-04B0C9B9409C}"/>
              </a:ext>
            </a:extLst>
          </p:cNvPr>
          <p:cNvSpPr txBox="1"/>
          <p:nvPr/>
        </p:nvSpPr>
        <p:spPr>
          <a:xfrm>
            <a:off x="1130477" y="4934313"/>
            <a:ext cx="7107947" cy="56185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585858"/>
                </a:solidFill>
                <a:latin typeface="Century Gothic" panose="020B0502020202020204" pitchFamily="34" charset="0"/>
              </a:rPr>
              <a:t>The value of the product in a multiplication equation becomes the value of the dividend in the corresponding division equation.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45444B-AE8F-CD74-3E2E-BFAC2C6F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76" y="1180245"/>
            <a:ext cx="8229600" cy="736588"/>
          </a:xfrm>
        </p:spPr>
        <p:txBody>
          <a:bodyPr>
            <a:noAutofit/>
          </a:bodyPr>
          <a:lstStyle/>
          <a:p>
            <a:r>
              <a:rPr lang="en-GB" sz="2100" dirty="0"/>
              <a:t>Describe a multiplicative relationship between 60m and 6m.</a:t>
            </a: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1CB2C8-4EFD-28AA-8B19-53FA61941E9D}"/>
              </a:ext>
            </a:extLst>
          </p:cNvPr>
          <p:cNvSpPr/>
          <p:nvPr/>
        </p:nvSpPr>
        <p:spPr>
          <a:xfrm>
            <a:off x="1330570" y="1916833"/>
            <a:ext cx="6096000" cy="112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0B1387-62BD-7294-88D7-C0D3F42848DF}"/>
              </a:ext>
            </a:extLst>
          </p:cNvPr>
          <p:cNvSpPr/>
          <p:nvPr/>
        </p:nvSpPr>
        <p:spPr>
          <a:xfrm>
            <a:off x="1330570" y="2595130"/>
            <a:ext cx="594347" cy="112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548852-10AF-98F4-D0F8-E0E2D86A9EAE}"/>
              </a:ext>
            </a:extLst>
          </p:cNvPr>
          <p:cNvSpPr txBox="1"/>
          <p:nvPr/>
        </p:nvSpPr>
        <p:spPr>
          <a:xfrm>
            <a:off x="1330570" y="2855173"/>
            <a:ext cx="731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6m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8F201D-FD6E-2D54-53EF-E5285EB88D47}"/>
              </a:ext>
            </a:extLst>
          </p:cNvPr>
          <p:cNvCxnSpPr/>
          <p:nvPr/>
        </p:nvCxnSpPr>
        <p:spPr>
          <a:xfrm>
            <a:off x="1330570" y="2158712"/>
            <a:ext cx="609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DD599F-EF91-11BF-88F6-CD0DD000FC98}"/>
              </a:ext>
            </a:extLst>
          </p:cNvPr>
          <p:cNvCxnSpPr/>
          <p:nvPr/>
        </p:nvCxnSpPr>
        <p:spPr>
          <a:xfrm>
            <a:off x="1330570" y="2825232"/>
            <a:ext cx="5943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DF0F45-2884-4374-C8D3-FE2C5708450E}"/>
              </a:ext>
            </a:extLst>
          </p:cNvPr>
          <p:cNvSpPr txBox="1"/>
          <p:nvPr/>
        </p:nvSpPr>
        <p:spPr>
          <a:xfrm>
            <a:off x="4152142" y="2135333"/>
            <a:ext cx="83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60m</a:t>
            </a:r>
          </a:p>
        </p:txBody>
      </p:sp>
    </p:spTree>
    <p:extLst>
      <p:ext uri="{BB962C8B-B14F-4D97-AF65-F5344CB8AC3E}">
        <p14:creationId xmlns:p14="http://schemas.microsoft.com/office/powerpoint/2010/main" val="23115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2E1B1D7-93F6-59B0-2B5B-3D2462724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7"/>
          <a:stretch/>
        </p:blipFill>
        <p:spPr>
          <a:xfrm>
            <a:off x="85720" y="5060505"/>
            <a:ext cx="466343" cy="61725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E32F05D-FDDA-3EF8-F19A-AFF0C9AFCD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1" r="60465" b="-8702"/>
          <a:stretch/>
        </p:blipFill>
        <p:spPr>
          <a:xfrm>
            <a:off x="8539677" y="3983903"/>
            <a:ext cx="586273" cy="709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577F2A89-86DF-563D-A196-BC67F7C57A6B}"/>
                  </a:ext>
                </a:extLst>
              </p:cNvPr>
              <p:cNvSpPr/>
              <p:nvPr/>
            </p:nvSpPr>
            <p:spPr>
              <a:xfrm>
                <a:off x="692027" y="3724923"/>
                <a:ext cx="2794346" cy="1218020"/>
              </a:xfrm>
              <a:prstGeom prst="wedgeRoundRectCallout">
                <a:avLst>
                  <a:gd name="adj1" fmla="val -60774"/>
                  <a:gd name="adj2" fmla="val 54004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6m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times 60m. </a:t>
                </a:r>
              </a:p>
              <a:p>
                <a:pPr algn="ctr">
                  <a:spcBef>
                    <a:spcPts val="450"/>
                  </a:spcBef>
                  <a:defRPr/>
                </a:pPr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6m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of 60m. 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577F2A89-86DF-563D-A196-BC67F7C57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7" y="3724923"/>
                <a:ext cx="2794346" cy="1218020"/>
              </a:xfrm>
              <a:prstGeom prst="wedgeRoundRectCallout">
                <a:avLst>
                  <a:gd name="adj1" fmla="val -60774"/>
                  <a:gd name="adj2" fmla="val 5400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C132025-4EE9-504B-C191-1E661E5DEBE6}"/>
              </a:ext>
            </a:extLst>
          </p:cNvPr>
          <p:cNvSpPr/>
          <p:nvPr/>
        </p:nvSpPr>
        <p:spPr>
          <a:xfrm>
            <a:off x="6264490" y="2394584"/>
            <a:ext cx="2381908" cy="854239"/>
          </a:xfrm>
          <a:prstGeom prst="wedgeRoundRectCallout">
            <a:avLst>
              <a:gd name="adj1" fmla="val 47997"/>
              <a:gd name="adj2" fmla="val 13512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60m divided by 10 is 6m.</a:t>
            </a:r>
          </a:p>
        </p:txBody>
      </p:sp>
      <p:sp>
        <p:nvSpPr>
          <p:cNvPr id="111" name="Thought Bubble: Cloud 110">
            <a:extLst>
              <a:ext uri="{FF2B5EF4-FFF2-40B4-BE49-F238E27FC236}">
                <a16:creationId xmlns:a16="http://schemas.microsoft.com/office/drawing/2014/main" id="{16B4E481-362A-8BA2-BF06-83FB39CF557E}"/>
              </a:ext>
            </a:extLst>
          </p:cNvPr>
          <p:cNvSpPr/>
          <p:nvPr/>
        </p:nvSpPr>
        <p:spPr>
          <a:xfrm>
            <a:off x="5790979" y="4353685"/>
            <a:ext cx="2542737" cy="1227932"/>
          </a:xfrm>
          <a:prstGeom prst="cloudCallout">
            <a:avLst>
              <a:gd name="adj1" fmla="val 70177"/>
              <a:gd name="adj2" fmla="val 46893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 wonder… w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is right?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Speech Bubble: Rectangle with Corners Rounded 112">
                <a:extLst>
                  <a:ext uri="{FF2B5EF4-FFF2-40B4-BE49-F238E27FC236}">
                    <a16:creationId xmlns:a16="http://schemas.microsoft.com/office/drawing/2014/main" id="{8B2B1D84-F7B1-DD5D-EA38-9D5CBBDB82CF}"/>
                  </a:ext>
                </a:extLst>
              </p:cNvPr>
              <p:cNvSpPr/>
              <p:nvPr/>
            </p:nvSpPr>
            <p:spPr>
              <a:xfrm>
                <a:off x="3570103" y="2851008"/>
                <a:ext cx="2639152" cy="1218020"/>
              </a:xfrm>
              <a:prstGeom prst="wedgeRoundRectCallout">
                <a:avLst>
                  <a:gd name="adj1" fmla="val -16629"/>
                  <a:gd name="adj2" fmla="val 103849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times 60m is 6m. </a:t>
                </a:r>
              </a:p>
              <a:p>
                <a:pPr algn="ctr">
                  <a:spcBef>
                    <a:spcPts val="45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of 60m is 6m. </a:t>
                </a:r>
              </a:p>
            </p:txBody>
          </p:sp>
        </mc:Choice>
        <mc:Fallback xmlns="">
          <p:sp>
            <p:nvSpPr>
              <p:cNvPr id="113" name="Speech Bubble: Rectangle with Corners Rounded 112">
                <a:extLst>
                  <a:ext uri="{FF2B5EF4-FFF2-40B4-BE49-F238E27FC236}">
                    <a16:creationId xmlns:a16="http://schemas.microsoft.com/office/drawing/2014/main" id="{8B2B1D84-F7B1-DD5D-EA38-9D5CBBDB8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103" y="2851008"/>
                <a:ext cx="2639152" cy="1218020"/>
              </a:xfrm>
              <a:prstGeom prst="wedgeRoundRectCallout">
                <a:avLst>
                  <a:gd name="adj1" fmla="val -16629"/>
                  <a:gd name="adj2" fmla="val 10384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Picture 114" descr="A picture containing text&#10;&#10;Description automatically generated">
            <a:extLst>
              <a:ext uri="{FF2B5EF4-FFF2-40B4-BE49-F238E27FC236}">
                <a16:creationId xmlns:a16="http://schemas.microsoft.com/office/drawing/2014/main" id="{C70F93CE-9E26-5632-DA04-B4B7E11E74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5"/>
          <a:stretch/>
        </p:blipFill>
        <p:spPr>
          <a:xfrm>
            <a:off x="4229871" y="4817426"/>
            <a:ext cx="492712" cy="617250"/>
          </a:xfrm>
          <a:prstGeom prst="rect">
            <a:avLst/>
          </a:prstGeom>
        </p:spPr>
      </p:pic>
      <p:sp>
        <p:nvSpPr>
          <p:cNvPr id="117" name="Title 1">
            <a:extLst>
              <a:ext uri="{FF2B5EF4-FFF2-40B4-BE49-F238E27FC236}">
                <a16:creationId xmlns:a16="http://schemas.microsoft.com/office/drawing/2014/main" id="{A4CD33A0-8BA0-20B8-0BC6-AFF7CCB2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76" y="1180245"/>
            <a:ext cx="8229600" cy="736588"/>
          </a:xfrm>
        </p:spPr>
        <p:txBody>
          <a:bodyPr>
            <a:noAutofit/>
          </a:bodyPr>
          <a:lstStyle/>
          <a:p>
            <a:r>
              <a:rPr lang="en-GB" sz="2100" dirty="0"/>
              <a:t>Describe a multiplicative relationship between 60m and 6m.</a:t>
            </a: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91AC59B-395B-222E-189E-36F9CF3083FD}"/>
              </a:ext>
            </a:extLst>
          </p:cNvPr>
          <p:cNvSpPr/>
          <p:nvPr/>
        </p:nvSpPr>
        <p:spPr>
          <a:xfrm>
            <a:off x="1330570" y="1915058"/>
            <a:ext cx="6096000" cy="112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42EE25E-6761-23C8-A595-FFB854ACFD0B}"/>
              </a:ext>
            </a:extLst>
          </p:cNvPr>
          <p:cNvSpPr/>
          <p:nvPr/>
        </p:nvSpPr>
        <p:spPr>
          <a:xfrm>
            <a:off x="1330570" y="2595130"/>
            <a:ext cx="594347" cy="112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DAADE2C-A5E3-A759-117A-BF458A788157}"/>
              </a:ext>
            </a:extLst>
          </p:cNvPr>
          <p:cNvSpPr txBox="1"/>
          <p:nvPr/>
        </p:nvSpPr>
        <p:spPr>
          <a:xfrm>
            <a:off x="4152142" y="2133557"/>
            <a:ext cx="83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60m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2B89F4-5B09-4547-88CE-FD3F525327AD}"/>
              </a:ext>
            </a:extLst>
          </p:cNvPr>
          <p:cNvSpPr txBox="1"/>
          <p:nvPr/>
        </p:nvSpPr>
        <p:spPr>
          <a:xfrm>
            <a:off x="1330570" y="2855173"/>
            <a:ext cx="731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6m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F2C55B5-8230-AC43-0848-9CFF7574C057}"/>
              </a:ext>
            </a:extLst>
          </p:cNvPr>
          <p:cNvCxnSpPr/>
          <p:nvPr/>
        </p:nvCxnSpPr>
        <p:spPr>
          <a:xfrm>
            <a:off x="1330570" y="2156936"/>
            <a:ext cx="609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A517492-5A5F-FB29-7BDA-47365B85AA00}"/>
              </a:ext>
            </a:extLst>
          </p:cNvPr>
          <p:cNvCxnSpPr/>
          <p:nvPr/>
        </p:nvCxnSpPr>
        <p:spPr>
          <a:xfrm>
            <a:off x="1330570" y="2825232"/>
            <a:ext cx="5943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C97EAF-6DDA-5120-2764-73B0481E1A38}"/>
              </a:ext>
            </a:extLst>
          </p:cNvPr>
          <p:cNvSpPr txBox="1"/>
          <p:nvPr/>
        </p:nvSpPr>
        <p:spPr>
          <a:xfrm>
            <a:off x="545323" y="5434675"/>
            <a:ext cx="4663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2B630-CD43-4AE4-0279-537A851BC0EF}"/>
              </a:ext>
            </a:extLst>
          </p:cNvPr>
          <p:cNvSpPr txBox="1"/>
          <p:nvPr/>
        </p:nvSpPr>
        <p:spPr>
          <a:xfrm>
            <a:off x="4015468" y="5208221"/>
            <a:ext cx="488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Fin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FDAEC-715C-B773-5E02-18C32E90B918}"/>
              </a:ext>
            </a:extLst>
          </p:cNvPr>
          <p:cNvSpPr txBox="1"/>
          <p:nvPr/>
        </p:nvSpPr>
        <p:spPr>
          <a:xfrm>
            <a:off x="8295894" y="4396750"/>
            <a:ext cx="488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Cal</a:t>
            </a:r>
          </a:p>
        </p:txBody>
      </p:sp>
    </p:spTree>
    <p:extLst>
      <p:ext uri="{BB962C8B-B14F-4D97-AF65-F5344CB8AC3E}">
        <p14:creationId xmlns:p14="http://schemas.microsoft.com/office/powerpoint/2010/main" val="1843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1" grpId="0" animBg="1"/>
      <p:bldP spid="113" grpId="0" animBg="1"/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05DF-60D5-3BC7-7D42-3A503FCC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Write equations to match what each child says.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1B12E2B-79FD-DF63-6E68-FEE28065AC32}"/>
                  </a:ext>
                </a:extLst>
              </p:cNvPr>
              <p:cNvSpPr/>
              <p:nvPr/>
            </p:nvSpPr>
            <p:spPr>
              <a:xfrm>
                <a:off x="557390" y="2512656"/>
                <a:ext cx="2794346" cy="1178516"/>
              </a:xfrm>
              <a:prstGeom prst="wedgeRoundRectCallout">
                <a:avLst>
                  <a:gd name="adj1" fmla="val -9527"/>
                  <a:gd name="adj2" fmla="val -70230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6m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times 60m. </a:t>
                </a:r>
              </a:p>
              <a:p>
                <a:pPr algn="ctr">
                  <a:spcBef>
                    <a:spcPts val="450"/>
                  </a:spcBef>
                  <a:defRPr/>
                </a:pPr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6m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of 60m.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1B12E2B-79FD-DF63-6E68-FEE28065A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0" y="2512656"/>
                <a:ext cx="2794346" cy="1178516"/>
              </a:xfrm>
              <a:prstGeom prst="wedgeRoundRectCallout">
                <a:avLst>
                  <a:gd name="adj1" fmla="val -9527"/>
                  <a:gd name="adj2" fmla="val -70230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818DB90-D0A1-FC25-F246-4DEC34D311D5}"/>
              </a:ext>
            </a:extLst>
          </p:cNvPr>
          <p:cNvSpPr/>
          <p:nvPr/>
        </p:nvSpPr>
        <p:spPr>
          <a:xfrm>
            <a:off x="6172449" y="2512656"/>
            <a:ext cx="2381908" cy="1178516"/>
          </a:xfrm>
          <a:prstGeom prst="wedgeRoundRectCallout">
            <a:avLst>
              <a:gd name="adj1" fmla="val -4011"/>
              <a:gd name="adj2" fmla="val -6957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60m divided by 10 is 6m.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227217F-40C8-694B-1288-722BC6D77185}"/>
                  </a:ext>
                </a:extLst>
              </p:cNvPr>
              <p:cNvSpPr/>
              <p:nvPr/>
            </p:nvSpPr>
            <p:spPr>
              <a:xfrm>
                <a:off x="3442517" y="2512656"/>
                <a:ext cx="2639152" cy="1178516"/>
              </a:xfrm>
              <a:prstGeom prst="wedgeRoundRectCallout">
                <a:avLst>
                  <a:gd name="adj1" fmla="val -9446"/>
                  <a:gd name="adj2" fmla="val -74153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times 60m is 6m. </a:t>
                </a:r>
              </a:p>
              <a:p>
                <a:pPr algn="ctr">
                  <a:spcBef>
                    <a:spcPts val="45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5F5F5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of 60m is 6m.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227217F-40C8-694B-1288-722BC6D77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17" y="2512656"/>
                <a:ext cx="2639152" cy="1178516"/>
              </a:xfrm>
              <a:prstGeom prst="wedgeRoundRectCallout">
                <a:avLst>
                  <a:gd name="adj1" fmla="val -9446"/>
                  <a:gd name="adj2" fmla="val -7415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DE95E81-92E7-DEEC-D663-66910AD653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7"/>
          <a:stretch/>
        </p:blipFill>
        <p:spPr>
          <a:xfrm>
            <a:off x="1721392" y="1710958"/>
            <a:ext cx="466343" cy="61725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FCE0CC3-754B-83B2-26E6-F3EE578527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1" r="60465" b="-8702"/>
          <a:stretch/>
        </p:blipFill>
        <p:spPr>
          <a:xfrm>
            <a:off x="7204939" y="1698507"/>
            <a:ext cx="586273" cy="70944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501FA14-7578-14AA-A429-0CBF17D843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5"/>
          <a:stretch/>
        </p:blipFill>
        <p:spPr>
          <a:xfrm>
            <a:off x="4515738" y="1744602"/>
            <a:ext cx="492712" cy="61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8F6B57-DF1F-245F-3F32-8F3F43BD625E}"/>
                  </a:ext>
                </a:extLst>
              </p:cNvPr>
              <p:cNvSpPr txBox="1"/>
              <p:nvPr/>
            </p:nvSpPr>
            <p:spPr>
              <a:xfrm>
                <a:off x="170252" y="4944133"/>
                <a:ext cx="319833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6m = 60m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4050" dirty="0">
                  <a:solidFill>
                    <a:srgbClr val="585858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8F6B57-DF1F-245F-3F32-8F3F43BD6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2" y="4944133"/>
                <a:ext cx="3198330" cy="616194"/>
              </a:xfrm>
              <a:prstGeom prst="rect">
                <a:avLst/>
              </a:prstGeom>
              <a:blipFill>
                <a:blip r:embed="rId7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96966D-406F-12E4-1B13-5075552C59D7}"/>
                  </a:ext>
                </a:extLst>
              </p:cNvPr>
              <p:cNvSpPr txBox="1"/>
              <p:nvPr/>
            </p:nvSpPr>
            <p:spPr>
              <a:xfrm>
                <a:off x="210899" y="4146541"/>
                <a:ext cx="319833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6m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 × 60m</a:t>
                </a:r>
                <a:endParaRPr lang="en-GB" sz="4050" dirty="0">
                  <a:solidFill>
                    <a:srgbClr val="585858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96966D-406F-12E4-1B13-5075552C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9" y="4146541"/>
                <a:ext cx="3198330" cy="616194"/>
              </a:xfrm>
              <a:prstGeom prst="rect">
                <a:avLst/>
              </a:prstGeom>
              <a:blipFill>
                <a:blip r:embed="rId8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F78381-BF98-8C24-AB09-D01AF5808916}"/>
                  </a:ext>
                </a:extLst>
              </p:cNvPr>
              <p:cNvSpPr txBox="1"/>
              <p:nvPr/>
            </p:nvSpPr>
            <p:spPr>
              <a:xfrm>
                <a:off x="3162928" y="4146541"/>
                <a:ext cx="319833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 × 60m = 6m</a:t>
                </a:r>
                <a:endParaRPr lang="en-GB" sz="4050" dirty="0">
                  <a:solidFill>
                    <a:srgbClr val="585858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F78381-BF98-8C24-AB09-D01AF5808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28" y="4146541"/>
                <a:ext cx="3198330" cy="616194"/>
              </a:xfrm>
              <a:prstGeom prst="rect">
                <a:avLst/>
              </a:prstGeom>
              <a:blipFill>
                <a:blip r:embed="rId9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32B3288-1BA9-6654-E9C6-F943431779D5}"/>
              </a:ext>
            </a:extLst>
          </p:cNvPr>
          <p:cNvSpPr txBox="1"/>
          <p:nvPr/>
        </p:nvSpPr>
        <p:spPr>
          <a:xfrm>
            <a:off x="5972997" y="4223799"/>
            <a:ext cx="319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85858"/>
                </a:solidFill>
                <a:latin typeface="Century Gothic" panose="020B0502020202020204" pitchFamily="34" charset="0"/>
              </a:rPr>
              <a:t>60m ÷ 10 = 6m</a:t>
            </a:r>
            <a:endParaRPr lang="en-GB" sz="4050" dirty="0">
              <a:solidFill>
                <a:srgbClr val="585858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FCE245-AE3A-8B73-7CC8-39E33DBB7EF4}"/>
                  </a:ext>
                </a:extLst>
              </p:cNvPr>
              <p:cNvSpPr txBox="1"/>
              <p:nvPr/>
            </p:nvSpPr>
            <p:spPr>
              <a:xfrm>
                <a:off x="3162928" y="4944133"/>
                <a:ext cx="319833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60m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dirty="0">
                        <a:solidFill>
                          <a:srgbClr val="58585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= 6m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FCE245-AE3A-8B73-7CC8-39E33DBB7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28" y="4944133"/>
                <a:ext cx="3198330" cy="616194"/>
              </a:xfrm>
              <a:prstGeom prst="rect">
                <a:avLst/>
              </a:prstGeom>
              <a:blipFill>
                <a:blip r:embed="rId10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8AAB39-81D9-500E-4021-590FC92185E5}"/>
              </a:ext>
            </a:extLst>
          </p:cNvPr>
          <p:cNvSpPr txBox="1"/>
          <p:nvPr/>
        </p:nvSpPr>
        <p:spPr>
          <a:xfrm>
            <a:off x="2215518" y="2044043"/>
            <a:ext cx="492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F1193-C6A1-74F9-1CD2-94D6B80F6BDB}"/>
              </a:ext>
            </a:extLst>
          </p:cNvPr>
          <p:cNvSpPr txBox="1"/>
          <p:nvPr/>
        </p:nvSpPr>
        <p:spPr>
          <a:xfrm>
            <a:off x="4904719" y="2098548"/>
            <a:ext cx="492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Fin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F5DCD9-9891-75FF-9219-FF9DBF8C5F8E}"/>
              </a:ext>
            </a:extLst>
          </p:cNvPr>
          <p:cNvSpPr txBox="1"/>
          <p:nvPr/>
        </p:nvSpPr>
        <p:spPr>
          <a:xfrm>
            <a:off x="7673475" y="2095919"/>
            <a:ext cx="492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Cal</a:t>
            </a:r>
          </a:p>
        </p:txBody>
      </p:sp>
    </p:spTree>
    <p:extLst>
      <p:ext uri="{BB962C8B-B14F-4D97-AF65-F5344CB8AC3E}">
        <p14:creationId xmlns:p14="http://schemas.microsoft.com/office/powerpoint/2010/main" val="31785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5 and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2400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SATs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In May for year 6</a:t>
            </a:r>
          </a:p>
          <a:p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9C0A67-01B2-4EF2-80D2-9C60BD300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42902"/>
              </p:ext>
            </p:extLst>
          </p:nvPr>
        </p:nvGraphicFramePr>
        <p:xfrm>
          <a:off x="1115616" y="3080504"/>
          <a:ext cx="6096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126796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6062228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6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Monday12th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SPAG (Spelling, Punctuation and Grammar) paper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SPAG (Spelling, Punctuation and Grammar) paper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9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Tuesday 13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5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Wednesday 14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Arithmetic</a:t>
                      </a:r>
                    </a:p>
                    <a:p>
                      <a:r>
                        <a:rPr lang="en-GB" dirty="0"/>
                        <a:t>Reasoning paper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11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Thursday 15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Reasoning paper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3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1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5 and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17675"/>
            <a:ext cx="7772400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SATs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Arithmetic – calculating using mental strategies and written methods – use of all 4 operations, fractions, decimals.</a:t>
            </a: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5A3CC0-5992-4D81-802B-D1B348F5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3733656" cy="3507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0F35F-20EF-4D6B-9CB2-824ECD7F5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181" y="2708920"/>
            <a:ext cx="3787020" cy="37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71381"/>
            <a:ext cx="7772400" cy="1143000"/>
          </a:xfrm>
        </p:spPr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5 and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13383"/>
            <a:ext cx="7772400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SATs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Reasoning – 2 papers. The second one is NOT harder than the first.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Using and applying what they have learnt.</a:t>
            </a: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995" y="891801"/>
            <a:ext cx="1352370" cy="809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00E26-6988-4F1D-BF58-162396AB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20888"/>
            <a:ext cx="3461125" cy="3996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EC26C-C119-4D39-B49C-BC181855A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70" y="2348880"/>
            <a:ext cx="3674246" cy="41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National Curriculum Levels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D3D4-9A58-459B-B442-ED4FC42B1C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Children are assessed based on their year group.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Their level begins with the year group number – 5 or 6 then has pairs of letter.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WT – working towards the expected level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 – Meeting the expected level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EE – Exceeding the expected level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If they are working considerably below their year group’s level, they may be assessed against lower year group’s expectations so they could end the year as 4ME or 3WT for example.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At parents evening we will discuss if they are currently on track for meeting expectations etc but you will only get an assessed level in the end of year report</a:t>
            </a:r>
          </a:p>
        </p:txBody>
      </p:sp>
    </p:spTree>
    <p:extLst>
      <p:ext uri="{BB962C8B-B14F-4D97-AF65-F5344CB8AC3E}">
        <p14:creationId xmlns:p14="http://schemas.microsoft.com/office/powerpoint/2010/main" val="17654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latin typeface="Arial Rounded MT Bold"/>
                <a:cs typeface="Arial Rounded MT Bold"/>
              </a:rPr>
              <a:t>Questions – where can you find the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School Website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Parents evenings</a:t>
            </a:r>
          </a:p>
          <a:p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Online Resources. Please continue to encourage them to use TTRS. </a:t>
            </a:r>
            <a:r>
              <a:rPr lang="en-US" dirty="0" err="1">
                <a:solidFill>
                  <a:srgbClr val="FF0000"/>
                </a:solidFill>
                <a:latin typeface="Arial Rounded MT Bold"/>
                <a:cs typeface="Arial Rounded MT Bold"/>
              </a:rPr>
              <a:t>Topmarks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 is also a good website for </a:t>
            </a:r>
            <a:r>
              <a:rPr lang="en-US" dirty="0" err="1">
                <a:solidFill>
                  <a:srgbClr val="FF0000"/>
                </a:solidFill>
                <a:latin typeface="Arial Rounded MT Bold"/>
                <a:cs typeface="Arial Rounded MT Bold"/>
              </a:rPr>
              <a:t>Maths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 games. </a:t>
            </a:r>
            <a:r>
              <a:rPr lang="en-US">
                <a:solidFill>
                  <a:srgbClr val="FF0000"/>
                </a:solidFill>
                <a:latin typeface="Arial Rounded MT Bold"/>
                <a:cs typeface="Arial Rounded MT Bold"/>
              </a:rPr>
              <a:t>White Rose.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Resources you can take away: rocket card for the appropriate year group, example arithmetic and reasoning papers.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771" y="908720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Share what lessons are like in school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Share the idea of fluency first then building on this with reasoning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Share how we use concrete, pictorial, abstract (CPA) to build understanding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Supporting Children at Home – homework/rocket card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Year 6 SATs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National Curriculum Levels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04800"/>
            <a:ext cx="14273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5 and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6864" cy="4176464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Maths Curriculum </a:t>
            </a:r>
          </a:p>
          <a:p>
            <a:r>
              <a:rPr lang="en-GB" sz="1400" dirty="0">
                <a:latin typeface="Arial Rounded MT Bold" panose="020F0704030504030204" pitchFamily="34" charset="0"/>
              </a:rPr>
              <a:t>We follow White Rose – Mastery approach</a:t>
            </a:r>
          </a:p>
          <a:p>
            <a:r>
              <a:rPr lang="en-GB" sz="1400" dirty="0">
                <a:latin typeface="Arial Rounded MT Bold" panose="020F0704030504030204" pitchFamily="34" charset="0"/>
              </a:rPr>
              <a:t>Ensures confidence in fluency then challenges with reasoning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Arial Rounded MT Bold" panose="020F0704030504030204" pitchFamily="34" charset="0"/>
              </a:rPr>
              <a:t>       </a:t>
            </a:r>
            <a:endParaRPr lang="en-GB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Concrete Resources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  <a:tabLst>
                <a:tab pos="541338" algn="l"/>
              </a:tabLst>
            </a:pPr>
            <a:r>
              <a:rPr lang="en-GB" sz="1300" dirty="0">
                <a:latin typeface="Arial Rounded MT Bold" panose="020F0704030504030204" pitchFamily="34" charset="0"/>
              </a:rPr>
              <a:t>Begin with concrete resources such as </a:t>
            </a:r>
            <a:r>
              <a:rPr lang="en-GB" sz="1300" dirty="0" err="1">
                <a:latin typeface="Arial Rounded MT Bold" panose="020F0704030504030204" pitchFamily="34" charset="0"/>
              </a:rPr>
              <a:t>diennes</a:t>
            </a:r>
            <a:r>
              <a:rPr lang="en-GB" sz="1300" dirty="0">
                <a:latin typeface="Arial Rounded MT Bold" panose="020F0704030504030204" pitchFamily="34" charset="0"/>
              </a:rPr>
              <a:t> and counters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300" dirty="0">
                <a:latin typeface="Arial Rounded MT Bold" panose="020F0704030504030204" pitchFamily="34" charset="0"/>
              </a:rPr>
              <a:t>Move towards pictorials representation – may be the same as the concrete or could be other things such as packets of pencils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300" dirty="0">
                <a:latin typeface="Arial Rounded MT Bold" panose="020F0704030504030204" pitchFamily="34" charset="0"/>
              </a:rPr>
              <a:t>When secure, move onto abstract methods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300" dirty="0">
                <a:latin typeface="Arial Rounded MT Bold" panose="020F0704030504030204" pitchFamily="34" charset="0"/>
              </a:rPr>
              <a:t>People often think older children don’t use resources so much but they do – helps develop a secure understanding of concepts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dirty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Maths Vocabulary</a:t>
            </a:r>
          </a:p>
          <a:p>
            <a:pPr>
              <a:spcBef>
                <a:spcPts val="0"/>
              </a:spcBef>
            </a:pPr>
            <a:r>
              <a:rPr lang="en-GB" sz="1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300" dirty="0">
                <a:latin typeface="Arial Rounded MT Bold" panose="020F0704030504030204" pitchFamily="34" charset="0"/>
              </a:rPr>
              <a:t>A continued focus on Maths language. This should now be more familiar and we will continue to embed it to further support reasoning and problem solving.</a:t>
            </a:r>
            <a:endParaRPr lang="en-GB" sz="13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CE40-F477-4FE6-AD82-3FFC678B51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E2EA8-E354-48C7-8DBD-4C23B792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4" y="647312"/>
            <a:ext cx="8716591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5 and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17638"/>
            <a:ext cx="7772400" cy="4675658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Facts fluency</a:t>
            </a:r>
          </a:p>
          <a:p>
            <a:r>
              <a:rPr lang="en-GB" sz="1400" dirty="0">
                <a:latin typeface="Arial Rounded MT Bold" panose="020F0704030504030204" pitchFamily="34" charset="0"/>
              </a:rPr>
              <a:t>Big emphasis on knowing key numbers facts – this supports written calculation and is essential to become confident learners</a:t>
            </a:r>
          </a:p>
          <a:p>
            <a:r>
              <a:rPr lang="en-GB" sz="1400" dirty="0">
                <a:latin typeface="Arial Rounded MT Bold" panose="020F0704030504030204" pitchFamily="34" charset="0"/>
              </a:rPr>
              <a:t>Key facts they need to know: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dirty="0">
                <a:latin typeface="Arial Rounded MT Bold" panose="020F0704030504030204" pitchFamily="34" charset="0"/>
              </a:rPr>
              <a:t>Number bonds – all to 20, 100 and links to 1000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dirty="0">
                <a:latin typeface="Arial Rounded MT Bold" panose="020F0704030504030204" pitchFamily="34" charset="0"/>
              </a:rPr>
              <a:t>Times tables up to 12x12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300" dirty="0">
                <a:latin typeface="Arial Rounded MT Bold" panose="020F0704030504030204" pitchFamily="34" charset="0"/>
              </a:rPr>
              <a:t>       </a:t>
            </a:r>
            <a:endParaRPr lang="en-GB" sz="15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Homework – year 5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Homework is all based on the rocket cards which have been uploaded to Google Classroom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All based on mental Maths targets previously taught therefore children should have some confidence in them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Written homework and sometimes a suggestion of a website or an activity on Mathletics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This is key to support children in being able to access all areas of Maths.</a:t>
            </a:r>
          </a:p>
          <a:p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Homework – year 6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Homework book linked to learning in school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Compulsory – kept in to complete – prepare them for secondary school</a:t>
            </a: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5 and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2400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Mastering Number at KS2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Year 5. Being used in year 6 to build on and embed what they already know.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New program to enhance children’s understanding of multiplication and division.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Daily 10 minutes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Having a positive impact so far</a:t>
            </a: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B87A-7333-2EA0-4BC7-6C55123A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Complete the ratio tables.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B3BA7F3-6683-5FE4-AFCB-058AC9C9C8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0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60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EEB5E1-8AA7-4C3E-9F61-66A5967BC2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0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14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140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D32509A-E359-D7A7-3FD6-BDDF0E75EE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0584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180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12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5963B3E-00A6-7BEE-2143-24F02E25DF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0584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88325CB-E45A-3673-D730-3DF5A2428D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4408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110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49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904A5C08-191A-5383-FFA7-D886E2BC78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2536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210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436F5808-C1D5-D0D5-1C28-21AB4FBF6E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4408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22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220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4811C3D-49AE-CE7A-A614-8DCFB748B9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2536" y="3934459"/>
          <a:ext cx="16535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677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472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300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1BBE97-BB41-79C5-F3FD-B05BFD7F7BD8}"/>
              </a:ext>
            </a:extLst>
          </p:cNvPr>
          <p:cNvSpPr txBox="1"/>
          <p:nvPr/>
        </p:nvSpPr>
        <p:spPr>
          <a:xfrm>
            <a:off x="1516380" y="2821936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110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CE275-5AA4-8EA9-05FC-89358891C2B8}"/>
              </a:ext>
            </a:extLst>
          </p:cNvPr>
          <p:cNvSpPr txBox="1"/>
          <p:nvPr/>
        </p:nvSpPr>
        <p:spPr>
          <a:xfrm>
            <a:off x="3568534" y="2821936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120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3CD953-9A93-3FC8-7C83-57657E02ED25}"/>
              </a:ext>
            </a:extLst>
          </p:cNvPr>
          <p:cNvSpPr txBox="1"/>
          <p:nvPr/>
        </p:nvSpPr>
        <p:spPr>
          <a:xfrm>
            <a:off x="5620689" y="2821936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490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DE6E0-211A-28A3-A5DA-ACBB9596AA84}"/>
              </a:ext>
            </a:extLst>
          </p:cNvPr>
          <p:cNvSpPr txBox="1"/>
          <p:nvPr/>
        </p:nvSpPr>
        <p:spPr>
          <a:xfrm>
            <a:off x="7672843" y="2821936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480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C0B518-6BA7-BAA4-E1BD-9D54797CD2E3}"/>
              </a:ext>
            </a:extLst>
          </p:cNvPr>
          <p:cNvSpPr txBox="1"/>
          <p:nvPr/>
        </p:nvSpPr>
        <p:spPr>
          <a:xfrm>
            <a:off x="1516380" y="4091729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600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848F81-0868-B9FF-C366-AB9161B5F490}"/>
              </a:ext>
            </a:extLst>
          </p:cNvPr>
          <p:cNvSpPr txBox="1"/>
          <p:nvPr/>
        </p:nvSpPr>
        <p:spPr>
          <a:xfrm>
            <a:off x="3568534" y="4091729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160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5D6F5-8BE6-8E19-5149-9343F1179D79}"/>
              </a:ext>
            </a:extLst>
          </p:cNvPr>
          <p:cNvSpPr txBox="1"/>
          <p:nvPr/>
        </p:nvSpPr>
        <p:spPr>
          <a:xfrm>
            <a:off x="5620689" y="4091729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8F945-F419-2D3E-CDDD-5197FB421446}"/>
              </a:ext>
            </a:extLst>
          </p:cNvPr>
          <p:cNvSpPr txBox="1"/>
          <p:nvPr/>
        </p:nvSpPr>
        <p:spPr>
          <a:xfrm>
            <a:off x="7647031" y="4091729"/>
            <a:ext cx="1007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4720</a:t>
            </a:r>
          </a:p>
        </p:txBody>
      </p:sp>
    </p:spTree>
    <p:extLst>
      <p:ext uri="{BB962C8B-B14F-4D97-AF65-F5344CB8AC3E}">
        <p14:creationId xmlns:p14="http://schemas.microsoft.com/office/powerpoint/2010/main" val="8872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B87A-7333-2EA0-4BC7-6C55123A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Complete the ratio tables.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B3BA7F3-6683-5FE4-AFCB-058AC9C9C8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0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1200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53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EEB5E1-8AA7-4C3E-9F61-66A5967BC2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0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7300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D32509A-E359-D7A7-3FD6-BDDF0E75EE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2019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20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2000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5963B3E-00A6-7BEE-2143-24F02E25DF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2019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85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8500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31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88325CB-E45A-3673-D730-3DF5A2428D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7278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7300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91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436F5808-C1D5-D0D5-1C28-21AB4FBF6E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7278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82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600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4811C3D-49AE-CE7A-A614-8DCFB748B9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2536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45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1000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FF6C627-3BDE-FAD2-3FB5-EE7CD9AB0D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2536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38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3800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90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DB105A-4785-1E25-8DB6-72AE26326C87}"/>
              </a:ext>
            </a:extLst>
          </p:cNvPr>
          <p:cNvSpPr txBox="1"/>
          <p:nvPr/>
        </p:nvSpPr>
        <p:spPr>
          <a:xfrm>
            <a:off x="1516380" y="2807223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5300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B2CBF-A2D4-6C69-D107-2AEC0CAA4A51}"/>
              </a:ext>
            </a:extLst>
          </p:cNvPr>
          <p:cNvSpPr txBox="1"/>
          <p:nvPr/>
        </p:nvSpPr>
        <p:spPr>
          <a:xfrm>
            <a:off x="3571639" y="2807223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4800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BC479-EB7A-874F-170D-A5D6D110E13C}"/>
              </a:ext>
            </a:extLst>
          </p:cNvPr>
          <p:cNvSpPr txBox="1"/>
          <p:nvPr/>
        </p:nvSpPr>
        <p:spPr>
          <a:xfrm>
            <a:off x="5626897" y="2807223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9100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E2D23-8C98-47EF-1D50-3A9DA1B3D604}"/>
              </a:ext>
            </a:extLst>
          </p:cNvPr>
          <p:cNvSpPr txBox="1"/>
          <p:nvPr/>
        </p:nvSpPr>
        <p:spPr>
          <a:xfrm>
            <a:off x="7682156" y="2807223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9000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088D7-1698-720A-F1BC-A1260F337067}"/>
              </a:ext>
            </a:extLst>
          </p:cNvPr>
          <p:cNvSpPr txBox="1"/>
          <p:nvPr/>
        </p:nvSpPr>
        <p:spPr>
          <a:xfrm>
            <a:off x="1507066" y="4862719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900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A4197-469B-01BD-2A02-99B81E9B3A08}"/>
              </a:ext>
            </a:extLst>
          </p:cNvPr>
          <p:cNvSpPr txBox="1"/>
          <p:nvPr/>
        </p:nvSpPr>
        <p:spPr>
          <a:xfrm>
            <a:off x="3562325" y="4862719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3100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47B55C-8E51-CB28-B0F3-B74377A61AA5}"/>
              </a:ext>
            </a:extLst>
          </p:cNvPr>
          <p:cNvSpPr txBox="1"/>
          <p:nvPr/>
        </p:nvSpPr>
        <p:spPr>
          <a:xfrm>
            <a:off x="5609118" y="4095648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8200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2077CA-B684-42E5-A8BB-D15C096B899C}"/>
              </a:ext>
            </a:extLst>
          </p:cNvPr>
          <p:cNvSpPr txBox="1"/>
          <p:nvPr/>
        </p:nvSpPr>
        <p:spPr>
          <a:xfrm>
            <a:off x="7672843" y="4093108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4500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B87A-7333-2EA0-4BC7-6C55123A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Which of these ratio tables has an error?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B3BA7F3-6683-5FE4-AFCB-058AC9C9C8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0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120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53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EEB5E1-8AA7-4C3E-9F61-66A5967BC2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0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7300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D32509A-E359-D7A7-3FD6-BDDF0E75EE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2019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2000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5963B3E-00A6-7BEE-2143-24F02E25DF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2019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850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31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88325CB-E45A-3673-D730-3DF5A2428D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7278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730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91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436F5808-C1D5-D0D5-1C28-21AB4FBF6E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7278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600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4811C3D-49AE-CE7A-A614-8DCFB748B9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2536" y="393445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1000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FF6C627-3BDE-FAD2-3FB5-EE7CD9AB0D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2536" y="1888489"/>
          <a:ext cx="1539240" cy="1540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46538443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107217849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3800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67695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90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latin typeface="Century Gothic" panose="020B0502020202020204" pitchFamily="34" charset="0"/>
                        </a:rPr>
                        <a:t>__</a:t>
                      </a:r>
                      <a:endParaRPr lang="en-GB" sz="2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81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DB105A-4785-1E25-8DB6-72AE26326C87}"/>
              </a:ext>
            </a:extLst>
          </p:cNvPr>
          <p:cNvSpPr txBox="1"/>
          <p:nvPr/>
        </p:nvSpPr>
        <p:spPr>
          <a:xfrm>
            <a:off x="1516380" y="2837814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530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B2CBF-A2D4-6C69-D107-2AEC0CAA4A51}"/>
              </a:ext>
            </a:extLst>
          </p:cNvPr>
          <p:cNvSpPr txBox="1"/>
          <p:nvPr/>
        </p:nvSpPr>
        <p:spPr>
          <a:xfrm>
            <a:off x="3571639" y="2837814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4800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BC479-EB7A-874F-170D-A5D6D110E13C}"/>
              </a:ext>
            </a:extLst>
          </p:cNvPr>
          <p:cNvSpPr txBox="1"/>
          <p:nvPr/>
        </p:nvSpPr>
        <p:spPr>
          <a:xfrm>
            <a:off x="5626897" y="2837814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910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E2D23-8C98-47EF-1D50-3A9DA1B3D604}"/>
              </a:ext>
            </a:extLst>
          </p:cNvPr>
          <p:cNvSpPr txBox="1"/>
          <p:nvPr/>
        </p:nvSpPr>
        <p:spPr>
          <a:xfrm>
            <a:off x="7682156" y="2837814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9000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088D7-1698-720A-F1BC-A1260F337067}"/>
              </a:ext>
            </a:extLst>
          </p:cNvPr>
          <p:cNvSpPr txBox="1"/>
          <p:nvPr/>
        </p:nvSpPr>
        <p:spPr>
          <a:xfrm>
            <a:off x="1507066" y="4893310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900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A4197-469B-01BD-2A02-99B81E9B3A08}"/>
              </a:ext>
            </a:extLst>
          </p:cNvPr>
          <p:cNvSpPr txBox="1"/>
          <p:nvPr/>
        </p:nvSpPr>
        <p:spPr>
          <a:xfrm>
            <a:off x="3562325" y="4893310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3100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47B55C-8E51-CB28-B0F3-B74377A61AA5}"/>
              </a:ext>
            </a:extLst>
          </p:cNvPr>
          <p:cNvSpPr txBox="1"/>
          <p:nvPr/>
        </p:nvSpPr>
        <p:spPr>
          <a:xfrm>
            <a:off x="5609118" y="4116714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820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2077CA-B684-42E5-A8BB-D15C096B899C}"/>
              </a:ext>
            </a:extLst>
          </p:cNvPr>
          <p:cNvSpPr txBox="1"/>
          <p:nvPr/>
        </p:nvSpPr>
        <p:spPr>
          <a:xfrm>
            <a:off x="7672843" y="4102633"/>
            <a:ext cx="7789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4500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190D18-7BDE-B090-C865-41BB19C74AB9}"/>
              </a:ext>
            </a:extLst>
          </p:cNvPr>
          <p:cNvSpPr/>
          <p:nvPr/>
        </p:nvSpPr>
        <p:spPr>
          <a:xfrm>
            <a:off x="4680967" y="3605070"/>
            <a:ext cx="1891862" cy="2199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71E9B7-83E9-E536-D77B-91F9381BD978}"/>
              </a:ext>
            </a:extLst>
          </p:cNvPr>
          <p:cNvSpPr/>
          <p:nvPr/>
        </p:nvSpPr>
        <p:spPr>
          <a:xfrm>
            <a:off x="2627278" y="3605069"/>
            <a:ext cx="1891862" cy="2199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953E8-0277-DDD8-6B71-E8FD527A19DB}"/>
              </a:ext>
            </a:extLst>
          </p:cNvPr>
          <p:cNvSpPr txBox="1"/>
          <p:nvPr/>
        </p:nvSpPr>
        <p:spPr>
          <a:xfrm>
            <a:off x="3528548" y="4893310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310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0097C9-C46F-625E-EB75-4CE0F935CFAB}"/>
              </a:ext>
            </a:extLst>
          </p:cNvPr>
          <p:cNvSpPr txBox="1"/>
          <p:nvPr/>
        </p:nvSpPr>
        <p:spPr>
          <a:xfrm>
            <a:off x="5583807" y="4134889"/>
            <a:ext cx="778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8200</a:t>
            </a:r>
          </a:p>
        </p:txBody>
      </p:sp>
    </p:spTree>
    <p:extLst>
      <p:ext uri="{BB962C8B-B14F-4D97-AF65-F5344CB8AC3E}">
        <p14:creationId xmlns:p14="http://schemas.microsoft.com/office/powerpoint/2010/main" val="27703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  <p:bldP spid="21" grpId="0" animBg="1"/>
      <p:bldP spid="22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1052</Words>
  <Application>Microsoft Office PowerPoint</Application>
  <PresentationFormat>On-screen Show (4:3)</PresentationFormat>
  <Paragraphs>293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Rounded MT Bold</vt:lpstr>
      <vt:lpstr>Calibri</vt:lpstr>
      <vt:lpstr>Cambria Math</vt:lpstr>
      <vt:lpstr>Century Gothic</vt:lpstr>
      <vt:lpstr>Franklin Gothic Book</vt:lpstr>
      <vt:lpstr>Perpetua</vt:lpstr>
      <vt:lpstr>Wingdings</vt:lpstr>
      <vt:lpstr>Wingdings 2</vt:lpstr>
      <vt:lpstr>Equity</vt:lpstr>
      <vt:lpstr>Maths Workshop</vt:lpstr>
      <vt:lpstr>Aims</vt:lpstr>
      <vt:lpstr>Welcome to Years 5 and 6</vt:lpstr>
      <vt:lpstr>PowerPoint Presentation</vt:lpstr>
      <vt:lpstr>Welcome to Years 5 and 6</vt:lpstr>
      <vt:lpstr>Welcome to Years 5 and 6</vt:lpstr>
      <vt:lpstr>Complete the ratio tables.</vt:lpstr>
      <vt:lpstr>Complete the ratio tables.</vt:lpstr>
      <vt:lpstr>Which of these ratio tables has an error? </vt:lpstr>
      <vt:lpstr>Describe the additive relationship between 60m and 6m. </vt:lpstr>
      <vt:lpstr>Describe a multiplicative relationship between 60m and 6m.  </vt:lpstr>
      <vt:lpstr>Describe a multiplicative relationship between 60m and 6m.  </vt:lpstr>
      <vt:lpstr>Write equations to match what each child says.</vt:lpstr>
      <vt:lpstr>Welcome to Years 5 and 6</vt:lpstr>
      <vt:lpstr>Welcome to Years 5 and 6</vt:lpstr>
      <vt:lpstr>Welcome to Years 5 and 6</vt:lpstr>
      <vt:lpstr>National Curriculum Levels</vt:lpstr>
      <vt:lpstr>Questions – where can you find the answers?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KDaly</dc:creator>
  <cp:lastModifiedBy>Sheryl Burton</cp:lastModifiedBy>
  <cp:revision>79</cp:revision>
  <dcterms:created xsi:type="dcterms:W3CDTF">2013-10-21T11:02:53Z</dcterms:created>
  <dcterms:modified xsi:type="dcterms:W3CDTF">2024-10-10T07:49:55Z</dcterms:modified>
</cp:coreProperties>
</file>